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85" r:id="rId8"/>
    <p:sldId id="286" r:id="rId9"/>
    <p:sldId id="262" r:id="rId10"/>
    <p:sldId id="264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84" r:id="rId20"/>
    <p:sldId id="274" r:id="rId21"/>
    <p:sldId id="275" r:id="rId22"/>
    <p:sldId id="276" r:id="rId23"/>
    <p:sldId id="288" r:id="rId24"/>
    <p:sldId id="277" r:id="rId25"/>
    <p:sldId id="278" r:id="rId26"/>
    <p:sldId id="279" r:id="rId27"/>
    <p:sldId id="280" r:id="rId28"/>
    <p:sldId id="287" r:id="rId29"/>
    <p:sldId id="281" r:id="rId30"/>
    <p:sldId id="282" r:id="rId31"/>
    <p:sldId id="28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48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avin\Desktop\Refrences\Processor%20Spee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Pentium CPUs (MHz)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Sheet2!$A$1:$A$16</c:f>
              <c:numCache>
                <c:formatCode>General</c:formatCode>
                <c:ptCount val="1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</c:numCache>
            </c:numRef>
          </c:cat>
          <c:val>
            <c:numRef>
              <c:f>Sheet2!$B$1:$B$16</c:f>
              <c:numCache>
                <c:formatCode>General</c:formatCode>
                <c:ptCount val="16"/>
                <c:pt idx="0">
                  <c:v>66</c:v>
                </c:pt>
                <c:pt idx="1">
                  <c:v>100</c:v>
                </c:pt>
                <c:pt idx="2">
                  <c:v>133</c:v>
                </c:pt>
                <c:pt idx="3">
                  <c:v>200</c:v>
                </c:pt>
                <c:pt idx="4">
                  <c:v>300</c:v>
                </c:pt>
                <c:pt idx="5">
                  <c:v>450</c:v>
                </c:pt>
                <c:pt idx="6">
                  <c:v>1130</c:v>
                </c:pt>
                <c:pt idx="7">
                  <c:v>2000</c:v>
                </c:pt>
                <c:pt idx="8">
                  <c:v>2800</c:v>
                </c:pt>
                <c:pt idx="9">
                  <c:v>3200</c:v>
                </c:pt>
                <c:pt idx="10">
                  <c:v>3460</c:v>
                </c:pt>
                <c:pt idx="11">
                  <c:v>3800</c:v>
                </c:pt>
                <c:pt idx="12">
                  <c:v>3800</c:v>
                </c:pt>
                <c:pt idx="13">
                  <c:v>3800</c:v>
                </c:pt>
              </c:numCache>
            </c:numRef>
          </c:val>
          <c:smooth val="0"/>
        </c:ser>
        <c:ser>
          <c:idx val="1"/>
          <c:order val="1"/>
          <c:tx>
            <c:v>Multi Core CPUs (MHz)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Sheet2!$A$1:$A$16</c:f>
              <c:numCache>
                <c:formatCode>General</c:formatCode>
                <c:ptCount val="1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</c:numCache>
            </c:numRef>
          </c:cat>
          <c:val>
            <c:numRef>
              <c:f>Sheet2!$C$1:$C$16</c:f>
              <c:numCache>
                <c:formatCode>General</c:formatCode>
                <c:ptCount val="16"/>
                <c:pt idx="5">
                  <c:v>450</c:v>
                </c:pt>
                <c:pt idx="6">
                  <c:v>866</c:v>
                </c:pt>
                <c:pt idx="7">
                  <c:v>933</c:v>
                </c:pt>
                <c:pt idx="8">
                  <c:v>2000</c:v>
                </c:pt>
                <c:pt idx="9">
                  <c:v>2800</c:v>
                </c:pt>
                <c:pt idx="10">
                  <c:v>3200</c:v>
                </c:pt>
                <c:pt idx="11">
                  <c:v>3600</c:v>
                </c:pt>
                <c:pt idx="12">
                  <c:v>3660</c:v>
                </c:pt>
                <c:pt idx="13">
                  <c:v>3730</c:v>
                </c:pt>
                <c:pt idx="14">
                  <c:v>3330</c:v>
                </c:pt>
                <c:pt idx="15">
                  <c:v>3200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5760176"/>
        <c:axId val="1565763984"/>
      </c:lineChart>
      <c:catAx>
        <c:axId val="156576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763984"/>
        <c:crosses val="autoZero"/>
        <c:auto val="1"/>
        <c:lblAlgn val="ctr"/>
        <c:lblOffset val="100"/>
        <c:noMultiLvlLbl val="0"/>
      </c:catAx>
      <c:valAx>
        <c:axId val="1565763984"/>
        <c:scaling>
          <c:logBase val="10"/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76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Y-Axis</c:v>
                </c:pt>
              </c:strCache>
            </c:strRef>
          </c:tx>
          <c:spPr>
            <a:ln w="25400" cap="flat" cmpd="dbl" algn="ctr">
              <a:noFill/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fld id="{1B2D7959-6C95-40E9-AD3F-77FB9BD2007D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{1B2D7959-6C95-40E9-AD3F-77FB9BD2007D}</c15:txfldGUID>
                      <c15:f>Sheet1!$C$2</c15:f>
                      <c15:dlblFieldTableCache>
                        <c:ptCount val="1"/>
                        <c:pt idx="0">
                          <c:v>Synchronous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D995EE9-BF39-4856-950C-B3916ACEC398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{8D995EE9-BF39-4856-950C-B3916ACEC398}</c15:txfldGUID>
                      <c15:f>Sheet1!$C$3</c15:f>
                      <c15:dlblFieldTableCache>
                        <c:ptCount val="1"/>
                        <c:pt idx="0">
                          <c:v>GALS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B9B6AFA-B55B-4C12-A872-E0319DD408A7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{BB9B6AFA-B55B-4C12-A872-E0319DD408A7}</c15:txfldGUID>
                      <c15:f>Sheet1!$C$4</c15:f>
                      <c15:dlblFieldTableCache>
                        <c:ptCount val="1"/>
                        <c:pt idx="0">
                          <c:v>Elastic Clocks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3"/>
              <c:layout>
                <c:manualLayout>
                  <c:x val="-0.12030325486951614"/>
                  <c:y val="0.10651850374585418"/>
                </c:manualLayout>
              </c:layout>
              <c:tx>
                <c:rich>
                  <a:bodyPr/>
                  <a:lstStyle/>
                  <a:p>
                    <a:fld id="{4392E548-0A75-479E-A8D4-44B26AEB60F1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{4392E548-0A75-479E-A8D4-44B26AEB60F1}</c15:txfldGUID>
                      <c15:f>Sheet1!$C$5</c15:f>
                      <c15:dlblFieldTableCache>
                        <c:ptCount val="1"/>
                        <c:pt idx="0">
                          <c:v>Quasi Delay Insensitive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4"/>
              <c:layout>
                <c:manualLayout>
                  <c:x val="0"/>
                  <c:y val="3.7942352444236695E-2"/>
                </c:manualLayout>
              </c:layout>
              <c:tx>
                <c:rich>
                  <a:bodyPr/>
                  <a:lstStyle/>
                  <a:p>
                    <a:fld id="{533A7EE4-F26A-4B98-AE1F-FEEA115C976B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{533A7EE4-F26A-4B98-AE1F-FEEA115C976B}</c15:txfldGUID>
                      <c15:f>Sheet1!$C$6</c15:f>
                      <c15:dlblFieldTableCache>
                        <c:ptCount val="1"/>
                        <c:pt idx="0">
                          <c:v>Delay Insensitive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4494DDF9-9C92-42F2-A84E-54E7177E2A1A}" type="CELLREF">
                      <a:rPr lang="en-US" smtClean="0"/>
                      <a:pPr/>
                      <a:t>[CELLREF]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{4494DDF9-9C92-42F2-A84E-54E7177E2A1A}</c15:txfldGUID>
                      <c15:f>Sheet1!$C$7</c15:f>
                      <c15:dlblFieldTableCache>
                        <c:ptCount val="1"/>
                        <c:pt idx="0">
                          <c:v>GALS w/ Elastic Clocks</c:v>
                        </c:pt>
                      </c15:dlblFieldTableCache>
                    </c15:dlblFTEntry>
                  </c15:dlblFieldTable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0.3</c:v>
                </c:pt>
                <c:pt idx="2">
                  <c:v>0.5</c:v>
                </c:pt>
                <c:pt idx="3">
                  <c:v>0.9</c:v>
                </c:pt>
                <c:pt idx="4">
                  <c:v>1</c:v>
                </c:pt>
                <c:pt idx="5">
                  <c:v>0.6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0.2</c:v>
                </c:pt>
                <c:pt idx="2">
                  <c:v>0.2</c:v>
                </c:pt>
                <c:pt idx="3">
                  <c:v>0.6</c:v>
                </c:pt>
                <c:pt idx="4">
                  <c:v>1</c:v>
                </c:pt>
                <c:pt idx="5">
                  <c:v>0.4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6112816"/>
        <c:axId val="1696120976"/>
      </c:scatterChart>
      <c:valAx>
        <c:axId val="169611281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Elasticity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1696120976"/>
        <c:crosses val="autoZero"/>
        <c:crossBetween val="midCat"/>
      </c:valAx>
      <c:valAx>
        <c:axId val="1696120976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Area</a:t>
                </a:r>
                <a:r>
                  <a:rPr lang="en-US" baseline="0" dirty="0" smtClean="0"/>
                  <a:t> Overhead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1696112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5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18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8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8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4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4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0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5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8709-7478-4CBA-8CDD-435204FC395E}" type="datetimeFigureOut">
              <a:rPr lang="en-US" smtClean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34000-7D71-4D80-8C66-6D6F92D403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4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l.com/pressroom/kits/quickreffam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 Timing in Digital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 Conover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75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67543" cy="4351338"/>
          </a:xfrm>
        </p:spPr>
        <p:txBody>
          <a:bodyPr/>
          <a:lstStyle/>
          <a:p>
            <a:r>
              <a:rPr lang="en-US" dirty="0" smtClean="0"/>
              <a:t>Low Power</a:t>
            </a:r>
          </a:p>
          <a:p>
            <a:pPr lvl="1"/>
            <a:r>
              <a:rPr lang="en-US" dirty="0" smtClean="0"/>
              <a:t>Perfect </a:t>
            </a:r>
            <a:r>
              <a:rPr lang="en-US" dirty="0" smtClean="0"/>
              <a:t>Clock Gating</a:t>
            </a:r>
          </a:p>
          <a:p>
            <a:pPr lvl="1"/>
            <a:r>
              <a:rPr lang="en-US" dirty="0" smtClean="0"/>
              <a:t>Glitch-Free Design</a:t>
            </a:r>
          </a:p>
          <a:p>
            <a:pPr lvl="1"/>
            <a:r>
              <a:rPr lang="en-US" dirty="0" smtClean="0"/>
              <a:t>No Clock </a:t>
            </a:r>
            <a:r>
              <a:rPr lang="en-US" dirty="0" smtClean="0"/>
              <a:t>Power</a:t>
            </a:r>
            <a:endParaRPr lang="en-US" dirty="0" smtClean="0"/>
          </a:p>
          <a:p>
            <a:pPr lvl="1"/>
            <a:r>
              <a:rPr lang="en-US" dirty="0" smtClean="0"/>
              <a:t>Minimized Idle </a:t>
            </a:r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Automatic Voltage Scaling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74874" y="1825625"/>
            <a:ext cx="5278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High Throughput</a:t>
            </a:r>
          </a:p>
          <a:p>
            <a:pPr lvl="1"/>
            <a:r>
              <a:rPr lang="en-US" dirty="0" smtClean="0"/>
              <a:t>Average Case Timing</a:t>
            </a:r>
          </a:p>
          <a:p>
            <a:pPr lvl="1"/>
            <a:r>
              <a:rPr lang="en-US" dirty="0" err="1" smtClean="0"/>
              <a:t>Micropipelining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44006"/>
              </p:ext>
            </p:extLst>
          </p:nvPr>
        </p:nvGraphicFramePr>
        <p:xfrm>
          <a:off x="6074874" y="3733483"/>
          <a:ext cx="37338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379"/>
                <a:gridCol w="705853"/>
                <a:gridCol w="770021"/>
                <a:gridCol w="689810"/>
                <a:gridCol w="10427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pJ</a:t>
                      </a:r>
                      <a:r>
                        <a:rPr lang="en-US" dirty="0" smtClean="0"/>
                        <a:t>/in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MIPS/W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</a:p>
                    <a:p>
                      <a:r>
                        <a:rPr lang="en-US" dirty="0" smtClean="0"/>
                        <a:t>1.1</a:t>
                      </a:r>
                    </a:p>
                    <a:p>
                      <a:r>
                        <a:rPr lang="en-US" dirty="0" smtClean="0"/>
                        <a:t>0.9</a:t>
                      </a:r>
                    </a:p>
                    <a:p>
                      <a:r>
                        <a:rPr lang="en-US" dirty="0" smtClean="0"/>
                        <a:t>0.8</a:t>
                      </a:r>
                    </a:p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</a:p>
                    <a:p>
                      <a:r>
                        <a:rPr lang="en-US" dirty="0" smtClean="0"/>
                        <a:t>100</a:t>
                      </a:r>
                    </a:p>
                    <a:p>
                      <a:r>
                        <a:rPr lang="en-US" dirty="0" smtClean="0"/>
                        <a:t>66</a:t>
                      </a:r>
                    </a:p>
                    <a:p>
                      <a:r>
                        <a:rPr lang="en-US" dirty="0" smtClean="0"/>
                        <a:t>48</a:t>
                      </a:r>
                    </a:p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</a:p>
                    <a:p>
                      <a:r>
                        <a:rPr lang="en-US" dirty="0" smtClean="0"/>
                        <a:t>20.7</a:t>
                      </a:r>
                    </a:p>
                    <a:p>
                      <a:r>
                        <a:rPr lang="en-US" dirty="0" smtClean="0"/>
                        <a:t>9.2</a:t>
                      </a:r>
                    </a:p>
                    <a:p>
                      <a:r>
                        <a:rPr lang="en-US" dirty="0" smtClean="0"/>
                        <a:t>4.4</a:t>
                      </a:r>
                    </a:p>
                    <a:p>
                      <a:r>
                        <a:rPr lang="en-US" dirty="0" smtClean="0"/>
                        <a:t>0.170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</a:p>
                    <a:p>
                      <a:r>
                        <a:rPr lang="en-US" dirty="0" smtClean="0"/>
                        <a:t>207</a:t>
                      </a:r>
                    </a:p>
                    <a:p>
                      <a:r>
                        <a:rPr lang="en-US" dirty="0" smtClean="0"/>
                        <a:t>139</a:t>
                      </a:r>
                    </a:p>
                    <a:p>
                      <a:r>
                        <a:rPr lang="en-US" dirty="0" smtClean="0"/>
                        <a:t>92</a:t>
                      </a:r>
                    </a:p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1800</a:t>
                      </a:r>
                    </a:p>
                    <a:p>
                      <a:r>
                        <a:rPr lang="en-US" dirty="0" smtClean="0"/>
                        <a:t>4830</a:t>
                      </a:r>
                    </a:p>
                    <a:p>
                      <a:r>
                        <a:rPr lang="en-US" dirty="0" smtClean="0"/>
                        <a:t>7200</a:t>
                      </a:r>
                    </a:p>
                    <a:p>
                      <a:r>
                        <a:rPr lang="en-US" dirty="0" smtClean="0"/>
                        <a:t>10900</a:t>
                      </a:r>
                    </a:p>
                    <a:p>
                      <a:r>
                        <a:rPr lang="en-US" dirty="0" smtClean="0"/>
                        <a:t>23000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52005" y="5687497"/>
            <a:ext cx="375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Caltech </a:t>
            </a:r>
            <a:r>
              <a:rPr lang="en-US" dirty="0" err="1" smtClean="0"/>
              <a:t>Lutonium</a:t>
            </a:r>
            <a:r>
              <a:rPr lang="en-US" dirty="0" smtClean="0"/>
              <a:t> with voltage Scaling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5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delay </a:t>
            </a:r>
            <a:r>
              <a:rPr lang="en-US" dirty="0" smtClean="0"/>
              <a:t>insensitive design often impossible</a:t>
            </a:r>
          </a:p>
          <a:p>
            <a:r>
              <a:rPr lang="en-US" dirty="0" smtClean="0"/>
              <a:t>Estimate delay of all gates</a:t>
            </a:r>
          </a:p>
          <a:p>
            <a:r>
              <a:rPr lang="en-US" dirty="0" smtClean="0"/>
              <a:t>Requires glitch </a:t>
            </a:r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Little optimization possible</a:t>
            </a:r>
            <a:endParaRPr lang="en-US" dirty="0" smtClean="0"/>
          </a:p>
          <a:p>
            <a:r>
              <a:rPr lang="en-US" dirty="0" smtClean="0"/>
              <a:t>Feedback loops are a core part of the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No system level logic simulations</a:t>
            </a:r>
            <a:endParaRPr lang="en-US" dirty="0" smtClean="0"/>
          </a:p>
          <a:p>
            <a:r>
              <a:rPr lang="en-US" dirty="0" err="1" smtClean="0"/>
              <a:t>Micropipelines</a:t>
            </a:r>
            <a:r>
              <a:rPr lang="en-US" dirty="0" smtClean="0"/>
              <a:t> may require additional stages</a:t>
            </a:r>
          </a:p>
          <a:p>
            <a:r>
              <a:rPr lang="en-US" dirty="0" smtClean="0"/>
              <a:t>Wire delays cannot be ignored in nanoscale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</a:t>
            </a:r>
            <a:r>
              <a:rPr lang="en-US" dirty="0"/>
              <a:t>loops</a:t>
            </a:r>
          </a:p>
          <a:p>
            <a:pPr lvl="1"/>
            <a:r>
              <a:rPr lang="en-US" dirty="0"/>
              <a:t>Can use some tests where failure causes system to </a:t>
            </a:r>
            <a:r>
              <a:rPr lang="en-US" dirty="0" smtClean="0"/>
              <a:t>stall</a:t>
            </a:r>
            <a:endParaRPr lang="en-US" dirty="0" smtClean="0"/>
          </a:p>
          <a:p>
            <a:r>
              <a:rPr lang="en-US" dirty="0" smtClean="0"/>
              <a:t>Functional </a:t>
            </a:r>
            <a:r>
              <a:rPr lang="en-US" dirty="0"/>
              <a:t>t</a:t>
            </a:r>
            <a:r>
              <a:rPr lang="en-US" dirty="0" smtClean="0"/>
              <a:t>ests insufficient</a:t>
            </a:r>
          </a:p>
          <a:p>
            <a:pPr lvl="1"/>
            <a:r>
              <a:rPr lang="en-US" dirty="0" smtClean="0"/>
              <a:t>Only up to 60% fault coverage without</a:t>
            </a:r>
            <a:r>
              <a:rPr lang="en-US" dirty="0" smtClean="0"/>
              <a:t> </a:t>
            </a:r>
            <a:r>
              <a:rPr lang="en-US" dirty="0" smtClean="0"/>
              <a:t>Design For Test (DFT</a:t>
            </a:r>
            <a:r>
              <a:rPr lang="en-US" dirty="0" smtClean="0"/>
              <a:t>) circuitry</a:t>
            </a:r>
            <a:endParaRPr lang="en-US" dirty="0" smtClean="0"/>
          </a:p>
          <a:p>
            <a:pPr lvl="1"/>
            <a:r>
              <a:rPr lang="en-US" dirty="0" smtClean="0"/>
              <a:t>Up to 50% additional area for 100% stuck-at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6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Microprocessors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CAM </a:t>
            </a:r>
            <a:r>
              <a:rPr lang="en-US" dirty="0" smtClean="0"/>
              <a:t>(Caltech </a:t>
            </a:r>
            <a:r>
              <a:rPr lang="en-US" dirty="0" smtClean="0"/>
              <a:t>Asynchronous Microprocessor), 1989</a:t>
            </a:r>
          </a:p>
          <a:p>
            <a:r>
              <a:rPr lang="en-US" dirty="0" smtClean="0"/>
              <a:t>Others from Sun, Tokyo Institute of Technology, ARM, etc.</a:t>
            </a:r>
          </a:p>
          <a:p>
            <a:r>
              <a:rPr lang="en-US" dirty="0" smtClean="0"/>
              <a:t>All showed similar trends</a:t>
            </a:r>
          </a:p>
          <a:p>
            <a:pPr lvl="1"/>
            <a:r>
              <a:rPr lang="en-US" dirty="0" smtClean="0"/>
              <a:t>Low power</a:t>
            </a:r>
          </a:p>
          <a:p>
            <a:pPr lvl="1"/>
            <a:r>
              <a:rPr lang="en-US" dirty="0" smtClean="0"/>
              <a:t>Resistant to environmental factors</a:t>
            </a:r>
          </a:p>
          <a:p>
            <a:pPr lvl="1"/>
            <a:r>
              <a:rPr lang="en-US" dirty="0" smtClean="0"/>
              <a:t>Moderate throughput</a:t>
            </a:r>
          </a:p>
          <a:p>
            <a:pPr lvl="1"/>
            <a:r>
              <a:rPr lang="en-US" dirty="0" smtClean="0"/>
              <a:t>Low testability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Microprocessors (cont.)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278644"/>
              </p:ext>
            </p:extLst>
          </p:nvPr>
        </p:nvGraphicFramePr>
        <p:xfrm>
          <a:off x="838200" y="1690689"/>
          <a:ext cx="5871708" cy="2560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1378295"/>
                <a:gridCol w="581429"/>
                <a:gridCol w="622263"/>
                <a:gridCol w="651207"/>
                <a:gridCol w="665677"/>
                <a:gridCol w="766976"/>
                <a:gridCol w="824861"/>
              </a:tblGrid>
              <a:tr h="448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Processor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Word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 [/um]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Freq</a:t>
                      </a:r>
                      <a:r>
                        <a:rPr lang="en-US" sz="1200" dirty="0" smtClean="0"/>
                        <a:t> [/MHz]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per bit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Energy [/10</a:t>
                      </a:r>
                      <a:r>
                        <a:rPr lang="en-US" sz="1200" i="0" u="none" baseline="30000" dirty="0" smtClean="0"/>
                        <a:t>-10</a:t>
                      </a:r>
                      <a:r>
                        <a:rPr lang="en-US" sz="1200" i="0" u="none" baseline="0" dirty="0" smtClean="0"/>
                        <a:t> </a:t>
                      </a:r>
                      <a:r>
                        <a:rPr lang="en-US" sz="1200" i="1" u="none" baseline="0" dirty="0" smtClean="0"/>
                        <a:t>J</a:t>
                      </a:r>
                      <a:r>
                        <a:rPr lang="en-US" sz="1200" i="0" u="none" baseline="0" dirty="0" smtClean="0"/>
                        <a:t>]</a:t>
                      </a:r>
                      <a:endParaRPr lang="en-US" sz="1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Et</a:t>
                      </a:r>
                      <a:r>
                        <a:rPr lang="en-US" sz="1200" baseline="30000" dirty="0" smtClean="0"/>
                        <a:t>2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 [10</a:t>
                      </a:r>
                      <a:r>
                        <a:rPr lang="en-US" sz="1200" baseline="30000" dirty="0" smtClean="0"/>
                        <a:t>-26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i="1" baseline="0" dirty="0" smtClean="0"/>
                        <a:t>Js</a:t>
                      </a:r>
                      <a:r>
                        <a:rPr lang="en-US" sz="1200" baseline="30000" dirty="0" smtClean="0"/>
                        <a:t>2</a:t>
                      </a:r>
                      <a:r>
                        <a:rPr lang="en-US" sz="1200" baseline="0" dirty="0" smtClean="0"/>
                        <a:t>]</a:t>
                      </a:r>
                      <a:endParaRPr lang="en-US" sz="1200" baseline="30000" dirty="0" smtClean="0"/>
                    </a:p>
                  </a:txBody>
                  <a:tcPr/>
                </a:tc>
              </a:tr>
              <a:tr h="4399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</a:p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MiniMIPS</a:t>
                      </a:r>
                      <a:r>
                        <a:rPr lang="en-US" sz="1200" dirty="0" smtClean="0"/>
                        <a:t> (sim)</a:t>
                      </a:r>
                    </a:p>
                    <a:p>
                      <a:r>
                        <a:rPr lang="en-US" sz="1200" dirty="0" err="1" smtClean="0"/>
                        <a:t>MiniMIPS</a:t>
                      </a:r>
                      <a:r>
                        <a:rPr lang="en-US" sz="1200" dirty="0" smtClean="0"/>
                        <a:t> (fab)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</a:t>
                      </a:r>
                    </a:p>
                    <a:p>
                      <a:pPr algn="ctr"/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</a:t>
                      </a:r>
                    </a:p>
                    <a:p>
                      <a:pPr algn="ctr"/>
                      <a:r>
                        <a:rPr lang="en-US" sz="1200" dirty="0" smtClean="0"/>
                        <a:t>0.6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280</a:t>
                      </a:r>
                    </a:p>
                    <a:p>
                      <a:pPr algn="ctr"/>
                      <a:r>
                        <a:rPr lang="en-US" sz="1200" dirty="0" smtClean="0"/>
                        <a:t>180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0.219</a:t>
                      </a:r>
                    </a:p>
                    <a:p>
                      <a:pPr algn="ctr"/>
                      <a:r>
                        <a:rPr lang="en-US" sz="1200" dirty="0" smtClean="0"/>
                        <a:t>0.125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7.8</a:t>
                      </a:r>
                    </a:p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</a:t>
                      </a:r>
                    </a:p>
                    <a:p>
                      <a:pPr algn="ctr"/>
                      <a:r>
                        <a:rPr lang="en-US" sz="1200" dirty="0" smtClean="0"/>
                        <a:t>2.1</a:t>
                      </a:r>
                      <a:endParaRPr lang="en-US" sz="1200" dirty="0"/>
                    </a:p>
                  </a:txBody>
                  <a:tcPr/>
                </a:tc>
              </a:tr>
              <a:tr h="6159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</a:p>
                    <a:p>
                      <a:r>
                        <a:rPr lang="en-US" sz="1200" dirty="0" smtClean="0"/>
                        <a:t>4</a:t>
                      </a:r>
                    </a:p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R3000 (CPU)</a:t>
                      </a:r>
                    </a:p>
                    <a:p>
                      <a:r>
                        <a:rPr lang="en-US" sz="1200" dirty="0" smtClean="0"/>
                        <a:t>R3000A (CPU)</a:t>
                      </a:r>
                    </a:p>
                    <a:p>
                      <a:r>
                        <a:rPr lang="en-US" sz="1200" dirty="0" smtClean="0"/>
                        <a:t>VR3600</a:t>
                      </a:r>
                      <a:r>
                        <a:rPr lang="en-US" sz="1200" baseline="0" dirty="0" smtClean="0"/>
                        <a:t> (CPU+FPU)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</a:t>
                      </a:r>
                    </a:p>
                    <a:p>
                      <a:pPr algn="ctr"/>
                      <a:r>
                        <a:rPr lang="en-US" sz="1200" dirty="0" smtClean="0"/>
                        <a:t>32</a:t>
                      </a:r>
                    </a:p>
                    <a:p>
                      <a:pPr algn="ctr"/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</a:t>
                      </a:r>
                    </a:p>
                    <a:p>
                      <a:pPr algn="ctr"/>
                      <a:r>
                        <a:rPr lang="en-US" sz="1200" dirty="0" smtClean="0"/>
                        <a:t>1.0</a:t>
                      </a:r>
                    </a:p>
                    <a:p>
                      <a:pPr algn="ctr"/>
                      <a:r>
                        <a:rPr lang="en-US" sz="1200" dirty="0" smtClean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</a:p>
                    <a:p>
                      <a:pPr algn="ctr"/>
                      <a:r>
                        <a:rPr lang="en-US" sz="1200" dirty="0" smtClean="0"/>
                        <a:t>33</a:t>
                      </a:r>
                    </a:p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10059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</a:p>
                    <a:p>
                      <a:r>
                        <a:rPr lang="en-US" sz="1200" dirty="0" smtClean="0"/>
                        <a:t>7</a:t>
                      </a:r>
                    </a:p>
                    <a:p>
                      <a:r>
                        <a:rPr lang="en-US" sz="1200" dirty="0" smtClean="0"/>
                        <a:t>8</a:t>
                      </a:r>
                    </a:p>
                    <a:p>
                      <a:r>
                        <a:rPr lang="en-US" sz="1200" dirty="0" smtClean="0"/>
                        <a:t>9</a:t>
                      </a:r>
                    </a:p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R4600</a:t>
                      </a:r>
                    </a:p>
                    <a:p>
                      <a:r>
                        <a:rPr lang="en-US" sz="1200" dirty="0" smtClean="0"/>
                        <a:t>21064</a:t>
                      </a:r>
                    </a:p>
                    <a:p>
                      <a:r>
                        <a:rPr lang="en-US" sz="1200" dirty="0" smtClean="0"/>
                        <a:t>R4400</a:t>
                      </a:r>
                    </a:p>
                    <a:p>
                      <a:r>
                        <a:rPr lang="en-US" sz="1200" dirty="0" smtClean="0"/>
                        <a:t>SH7708</a:t>
                      </a:r>
                    </a:p>
                    <a:p>
                      <a:r>
                        <a:rPr lang="en-US" sz="1200" dirty="0" smtClean="0"/>
                        <a:t>P6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</a:t>
                      </a:r>
                    </a:p>
                    <a:p>
                      <a:pPr algn="ctr"/>
                      <a:r>
                        <a:rPr lang="en-US" sz="1200" dirty="0" smtClean="0"/>
                        <a:t>64</a:t>
                      </a:r>
                    </a:p>
                    <a:p>
                      <a:pPr algn="ctr"/>
                      <a:r>
                        <a:rPr lang="en-US" sz="1200" dirty="0" smtClean="0"/>
                        <a:t>64</a:t>
                      </a:r>
                    </a:p>
                    <a:p>
                      <a:pPr algn="ctr"/>
                      <a:r>
                        <a:rPr lang="en-US" sz="1200" dirty="0" smtClean="0"/>
                        <a:t>16/32</a:t>
                      </a:r>
                    </a:p>
                    <a:p>
                      <a:pPr algn="ctr"/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0.64</a:t>
                      </a:r>
                    </a:p>
                    <a:p>
                      <a:pPr algn="ctr"/>
                      <a:r>
                        <a:rPr lang="en-US" sz="1200" dirty="0" smtClean="0"/>
                        <a:t>0.6</a:t>
                      </a:r>
                    </a:p>
                    <a:p>
                      <a:pPr algn="ctr"/>
                      <a:r>
                        <a:rPr lang="en-US" sz="1200" dirty="0" smtClean="0"/>
                        <a:t>0.6</a:t>
                      </a:r>
                    </a:p>
                    <a:p>
                      <a:pPr algn="ctr"/>
                      <a:r>
                        <a:rPr lang="en-US" sz="1200" dirty="0" smtClean="0"/>
                        <a:t>0.5</a:t>
                      </a:r>
                    </a:p>
                    <a:p>
                      <a:pPr algn="ctr"/>
                      <a:r>
                        <a:rPr lang="en-US" sz="1200" dirty="0" smtClean="0"/>
                        <a:t>0.6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</a:t>
                      </a:r>
                    </a:p>
                    <a:p>
                      <a:pPr algn="ctr"/>
                      <a:r>
                        <a:rPr lang="en-US" sz="1200" dirty="0" smtClean="0"/>
                        <a:t>20</a:t>
                      </a:r>
                    </a:p>
                    <a:p>
                      <a:pPr algn="ctr"/>
                      <a:r>
                        <a:rPr lang="en-US" sz="1200" dirty="0" smtClean="0"/>
                        <a:t>150</a:t>
                      </a:r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</a:p>
                    <a:p>
                      <a:pPr algn="ctr"/>
                      <a:r>
                        <a:rPr lang="en-US" sz="1200" dirty="0" smtClean="0"/>
                        <a:t>150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0.0719</a:t>
                      </a:r>
                    </a:p>
                    <a:p>
                      <a:pPr algn="ctr"/>
                      <a:r>
                        <a:rPr lang="en-US" sz="1200" dirty="0" smtClean="0"/>
                        <a:t>0.469</a:t>
                      </a:r>
                    </a:p>
                    <a:p>
                      <a:pPr algn="ctr"/>
                      <a:r>
                        <a:rPr lang="en-US" sz="1200" dirty="0" smtClean="0"/>
                        <a:t>0.234</a:t>
                      </a:r>
                    </a:p>
                    <a:p>
                      <a:pPr algn="ctr"/>
                      <a:r>
                        <a:rPr lang="en-US" sz="1200" dirty="0" smtClean="0"/>
                        <a:t>0.018</a:t>
                      </a:r>
                    </a:p>
                    <a:p>
                      <a:pPr algn="ctr"/>
                      <a:r>
                        <a:rPr lang="en-US" sz="1200" dirty="0" smtClean="0"/>
                        <a:t>1.8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4.8</a:t>
                      </a:r>
                    </a:p>
                    <a:p>
                      <a:pPr algn="ctr"/>
                      <a:r>
                        <a:rPr lang="en-US" sz="1200" dirty="0" smtClean="0"/>
                        <a:t>23.5</a:t>
                      </a:r>
                    </a:p>
                    <a:p>
                      <a:pPr algn="ctr"/>
                      <a:r>
                        <a:rPr lang="en-US" sz="1200" dirty="0" smtClean="0"/>
                        <a:t>15.6</a:t>
                      </a:r>
                    </a:p>
                    <a:p>
                      <a:pPr algn="ctr"/>
                      <a:r>
                        <a:rPr lang="en-US" sz="1200" dirty="0" smtClean="0"/>
                        <a:t>3</a:t>
                      </a:r>
                    </a:p>
                    <a:p>
                      <a:pPr algn="ctr"/>
                      <a:r>
                        <a:rPr lang="en-US" sz="1200" dirty="0" smtClean="0"/>
                        <a:t>120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2.1</a:t>
                      </a:r>
                    </a:p>
                    <a:p>
                      <a:pPr algn="ctr"/>
                      <a:r>
                        <a:rPr lang="en-US" sz="1200" dirty="0" smtClean="0"/>
                        <a:t>2.1</a:t>
                      </a:r>
                    </a:p>
                    <a:p>
                      <a:pPr algn="ctr"/>
                      <a:r>
                        <a:rPr lang="en-US" sz="1200" dirty="0" smtClean="0"/>
                        <a:t>7.0</a:t>
                      </a:r>
                    </a:p>
                    <a:p>
                      <a:pPr algn="ctr"/>
                      <a:r>
                        <a:rPr lang="en-US" sz="1200" dirty="0" smtClean="0"/>
                        <a:t>8.3</a:t>
                      </a:r>
                    </a:p>
                    <a:p>
                      <a:pPr algn="ctr"/>
                      <a:r>
                        <a:rPr lang="en-US" sz="1200" dirty="0" smtClean="0"/>
                        <a:t>52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251158"/>
            <a:ext cx="429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Caltech </a:t>
            </a:r>
            <a:r>
              <a:rPr lang="en-US" dirty="0" err="1" smtClean="0"/>
              <a:t>MiniMIPS</a:t>
            </a:r>
            <a:r>
              <a:rPr lang="en-US" dirty="0" smtClean="0"/>
              <a:t> compared to similar CPUs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396522"/>
              </p:ext>
            </p:extLst>
          </p:nvPr>
        </p:nvGraphicFramePr>
        <p:xfrm>
          <a:off x="6914149" y="1690688"/>
          <a:ext cx="4497135" cy="2202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440"/>
                <a:gridCol w="868414"/>
                <a:gridCol w="960386"/>
                <a:gridCol w="838468"/>
                <a:gridCol w="899427"/>
              </a:tblGrid>
              <a:tr h="314575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uP</a:t>
                      </a:r>
                      <a:r>
                        <a:rPr lang="en-US" sz="1200" dirty="0" smtClean="0"/>
                        <a:t> at 5.0V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Frequency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(</a:t>
                      </a:r>
                      <a:r>
                        <a:rPr lang="en-US" sz="1200" dirty="0" err="1" smtClean="0"/>
                        <a:t>mW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MIPS/</a:t>
                      </a:r>
                      <a:r>
                        <a:rPr lang="en-US" sz="1200" dirty="0" err="1" smtClean="0"/>
                        <a:t>mW</a:t>
                      </a:r>
                      <a:endParaRPr lang="en-US" sz="1200" dirty="0"/>
                    </a:p>
                  </a:txBody>
                  <a:tcPr/>
                </a:tc>
              </a:tr>
              <a:tr h="4652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AMULET 1a</a:t>
                      </a:r>
                    </a:p>
                    <a:p>
                      <a:r>
                        <a:rPr lang="en-US" sz="1200" dirty="0" smtClean="0"/>
                        <a:t>ARM 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</a:p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</a:p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</a:t>
                      </a:r>
                    </a:p>
                    <a:p>
                      <a:pPr algn="ctr"/>
                      <a:r>
                        <a:rPr lang="en-US" sz="1200" dirty="0" smtClean="0"/>
                        <a:t>150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0.08</a:t>
                      </a:r>
                    </a:p>
                    <a:p>
                      <a:pPr algn="ctr"/>
                      <a:r>
                        <a:rPr lang="en-US" sz="1200" dirty="0" smtClean="0"/>
                        <a:t>0.12</a:t>
                      </a:r>
                      <a:endParaRPr lang="en-US" sz="1200" dirty="0"/>
                    </a:p>
                  </a:txBody>
                  <a:tcPr/>
                </a:tc>
              </a:tr>
              <a:tr h="34979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uP</a:t>
                      </a:r>
                      <a:r>
                        <a:rPr lang="en-US" sz="1200" dirty="0" smtClean="0"/>
                        <a:t> at 3.0V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Frequency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MIPS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Power (</a:t>
                      </a:r>
                      <a:r>
                        <a:rPr lang="en-US" sz="1200" dirty="0" err="1" smtClean="0"/>
                        <a:t>mW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MIPS/</a:t>
                      </a:r>
                      <a:r>
                        <a:rPr lang="en-US" sz="1200" dirty="0" err="1" smtClean="0"/>
                        <a:t>mW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64011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AMULET 2e</a:t>
                      </a:r>
                    </a:p>
                    <a:p>
                      <a:r>
                        <a:rPr lang="en-US" sz="1200" dirty="0" smtClean="0"/>
                        <a:t>ARM</a:t>
                      </a:r>
                      <a:r>
                        <a:rPr lang="en-US" sz="1200" baseline="0" dirty="0" smtClean="0"/>
                        <a:t> 710</a:t>
                      </a:r>
                    </a:p>
                    <a:p>
                      <a:r>
                        <a:rPr lang="en-US" sz="1200" baseline="0" dirty="0" smtClean="0"/>
                        <a:t>ARM 710</a:t>
                      </a:r>
                    </a:p>
                    <a:p>
                      <a:r>
                        <a:rPr lang="en-US" sz="1200" baseline="0" dirty="0" smtClean="0"/>
                        <a:t>ARM 810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</a:p>
                    <a:p>
                      <a:pPr algn="ctr"/>
                      <a:r>
                        <a:rPr lang="en-US" sz="1200" dirty="0" smtClean="0"/>
                        <a:t>25</a:t>
                      </a:r>
                    </a:p>
                    <a:p>
                      <a:pPr algn="ctr"/>
                      <a:r>
                        <a:rPr lang="en-US" sz="1200" dirty="0" smtClean="0"/>
                        <a:t>40</a:t>
                      </a:r>
                    </a:p>
                    <a:p>
                      <a:pPr algn="ctr"/>
                      <a:r>
                        <a:rPr lang="en-US" sz="1200" dirty="0" smtClean="0"/>
                        <a:t>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</a:p>
                    <a:p>
                      <a:pPr algn="ctr"/>
                      <a:r>
                        <a:rPr lang="en-US" sz="1200" dirty="0" smtClean="0"/>
                        <a:t>23</a:t>
                      </a:r>
                    </a:p>
                    <a:p>
                      <a:pPr algn="ctr"/>
                      <a:r>
                        <a:rPr lang="en-US" sz="1200" dirty="0" smtClean="0"/>
                        <a:t>36</a:t>
                      </a:r>
                    </a:p>
                    <a:p>
                      <a:pPr algn="ctr"/>
                      <a:r>
                        <a:rPr lang="en-US" sz="1200" dirty="0" smtClean="0"/>
                        <a:t>86 Drystone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150</a:t>
                      </a:r>
                    </a:p>
                    <a:p>
                      <a:pPr algn="ctr"/>
                      <a:r>
                        <a:rPr lang="en-US" sz="1200" dirty="0" smtClean="0"/>
                        <a:t>120</a:t>
                      </a:r>
                    </a:p>
                    <a:p>
                      <a:pPr algn="ctr"/>
                      <a:r>
                        <a:rPr lang="en-US" sz="1200" dirty="0" smtClean="0"/>
                        <a:t>500</a:t>
                      </a:r>
                    </a:p>
                    <a:p>
                      <a:pPr algn="ctr"/>
                      <a:r>
                        <a:rPr lang="en-US" sz="1200" dirty="0" smtClean="0"/>
                        <a:t>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0.265</a:t>
                      </a:r>
                    </a:p>
                    <a:p>
                      <a:pPr algn="ctr"/>
                      <a:r>
                        <a:rPr lang="en-US" sz="1200" dirty="0" smtClean="0"/>
                        <a:t>0.190</a:t>
                      </a:r>
                    </a:p>
                    <a:p>
                      <a:pPr algn="ctr"/>
                      <a:r>
                        <a:rPr lang="en-US" sz="1200" dirty="0" smtClean="0"/>
                        <a:t>0.072</a:t>
                      </a:r>
                    </a:p>
                    <a:p>
                      <a:pPr algn="ctr"/>
                      <a:r>
                        <a:rPr lang="en-US" sz="1200" dirty="0" smtClean="0"/>
                        <a:t>0.170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914149" y="3893269"/>
            <a:ext cx="272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Amulet vs other ARM CPUs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1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Circuits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902357"/>
              </p:ext>
            </p:extLst>
          </p:nvPr>
        </p:nvGraphicFramePr>
        <p:xfrm>
          <a:off x="3140136" y="3247853"/>
          <a:ext cx="5911727" cy="3219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1776773"/>
            <a:ext cx="55251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Circuits with adaptive timing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Synchronous - inelastic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Delay insensitive - perfectly elastic</a:t>
            </a:r>
          </a:p>
        </p:txBody>
      </p:sp>
    </p:spTree>
    <p:extLst>
      <p:ext uri="{BB962C8B-B14F-4D97-AF65-F5344CB8AC3E}">
        <p14:creationId xmlns:p14="http://schemas.microsoft.com/office/powerpoint/2010/main" val="366573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GALS </a:t>
            </a:r>
            <a:br>
              <a:rPr lang="en-US" dirty="0" smtClean="0"/>
            </a:br>
            <a:r>
              <a:rPr lang="en-US" dirty="0" smtClean="0"/>
              <a:t>(Globally Asynchronous, Locally Synchronous)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11359"/>
            <a:ext cx="4377466" cy="80939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29260"/>
            <a:ext cx="5245201" cy="197359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Multiple clock domains</a:t>
            </a:r>
          </a:p>
          <a:p>
            <a:r>
              <a:rPr lang="en-US" dirty="0" smtClean="0"/>
              <a:t>Asynchronous request/acknowledge protocol</a:t>
            </a:r>
          </a:p>
          <a:p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System on Chip</a:t>
            </a:r>
          </a:p>
          <a:p>
            <a:pPr lvl="1"/>
            <a:r>
              <a:rPr lang="en-US" dirty="0" smtClean="0"/>
              <a:t>Multicore Processors</a:t>
            </a:r>
          </a:p>
          <a:p>
            <a:pPr lvl="1"/>
            <a:r>
              <a:rPr lang="en-US" dirty="0" smtClean="0"/>
              <a:t>Single core with multiple clock domains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208095"/>
            <a:ext cx="426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throughput: 1 operation every 2 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6176963"/>
            <a:ext cx="426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throughput: 1 operation every 1 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Vary the width of each clock cycle</a:t>
            </a:r>
          </a:p>
          <a:p>
            <a:r>
              <a:rPr lang="en-US" dirty="0" smtClean="0"/>
              <a:t>Each cycle matched to instruction</a:t>
            </a:r>
          </a:p>
          <a:p>
            <a:r>
              <a:rPr lang="en-US" dirty="0" smtClean="0"/>
              <a:t>Current Uses</a:t>
            </a:r>
          </a:p>
          <a:p>
            <a:pPr lvl="1"/>
            <a:r>
              <a:rPr lang="en-US" dirty="0" smtClean="0"/>
              <a:t>GALS</a:t>
            </a:r>
          </a:p>
          <a:p>
            <a:pPr lvl="1"/>
            <a:r>
              <a:rPr lang="en-US" dirty="0" smtClean="0"/>
              <a:t>Frequency Scaling</a:t>
            </a:r>
          </a:p>
          <a:p>
            <a:r>
              <a:rPr lang="en-US" dirty="0" smtClean="0"/>
              <a:t>Possible </a:t>
            </a:r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Single Cycle CPU</a:t>
            </a:r>
          </a:p>
          <a:p>
            <a:pPr lvl="1"/>
            <a:r>
              <a:rPr lang="en-US" dirty="0" smtClean="0"/>
              <a:t>Better Than Worst Case</a:t>
            </a:r>
          </a:p>
          <a:p>
            <a:pPr lvl="1"/>
            <a:r>
              <a:rPr lang="en-US" dirty="0" smtClean="0"/>
              <a:t>Aperiodic Testing</a:t>
            </a:r>
          </a:p>
          <a:p>
            <a:pPr lvl="1"/>
            <a:r>
              <a:rPr lang="en-US" dirty="0" smtClean="0"/>
              <a:t>Pipeline </a:t>
            </a:r>
            <a:r>
              <a:rPr lang="en-US" dirty="0" smtClean="0"/>
              <a:t>Voting</a:t>
            </a:r>
          </a:p>
          <a:p>
            <a:pPr lvl="1"/>
            <a:r>
              <a:rPr lang="en-US" dirty="0" smtClean="0"/>
              <a:t>GALS with one input clock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805" y="2850825"/>
            <a:ext cx="6637892" cy="208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Multi-Ring Oscillator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705" y="3153450"/>
            <a:ext cx="7268589" cy="1695687"/>
          </a:xfrm>
        </p:spPr>
      </p:pic>
      <p:sp>
        <p:nvSpPr>
          <p:cNvPr id="3" name="TextBox 2"/>
          <p:cNvSpPr txBox="1"/>
          <p:nvPr/>
        </p:nvSpPr>
        <p:spPr>
          <a:xfrm>
            <a:off x="4414128" y="5326743"/>
            <a:ext cx="3363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Initial idea – did not 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04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Multi-Ring </a:t>
            </a:r>
            <a:r>
              <a:rPr lang="en-US" dirty="0" smtClean="0"/>
              <a:t>Oscillator (cont.)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134" y="1703172"/>
            <a:ext cx="5369501" cy="265464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081" y="4357813"/>
            <a:ext cx="5707357" cy="176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Design</a:t>
            </a:r>
          </a:p>
          <a:p>
            <a:r>
              <a:rPr lang="en-US" dirty="0" smtClean="0"/>
              <a:t>Asynchronous Circuits</a:t>
            </a:r>
          </a:p>
          <a:p>
            <a:pPr lvl="1"/>
            <a:r>
              <a:rPr lang="en-US" dirty="0"/>
              <a:t>Pros and </a:t>
            </a:r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Microprocessors</a:t>
            </a:r>
          </a:p>
          <a:p>
            <a:r>
              <a:rPr lang="en-US" dirty="0" smtClean="0"/>
              <a:t>Elastic Circuits</a:t>
            </a:r>
          </a:p>
          <a:p>
            <a:pPr lvl="1"/>
            <a:r>
              <a:rPr lang="en-US" dirty="0" smtClean="0"/>
              <a:t>GALS</a:t>
            </a:r>
          </a:p>
          <a:p>
            <a:pPr lvl="1"/>
            <a:r>
              <a:rPr lang="en-US" dirty="0" smtClean="0"/>
              <a:t>Elastic Clocks</a:t>
            </a:r>
          </a:p>
          <a:p>
            <a:r>
              <a:rPr lang="en-US" dirty="0" smtClean="0"/>
              <a:t>Simulations</a:t>
            </a:r>
          </a:p>
        </p:txBody>
      </p:sp>
    </p:spTree>
    <p:extLst>
      <p:ext uri="{BB962C8B-B14F-4D97-AF65-F5344CB8AC3E}">
        <p14:creationId xmlns:p14="http://schemas.microsoft.com/office/powerpoint/2010/main" val="4261532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Pausable</a:t>
            </a:r>
            <a:r>
              <a:rPr lang="en-US" dirty="0" smtClean="0"/>
              <a:t> Ring Oscillator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 GALS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 phase communication with 2 clocks</a:t>
            </a:r>
          </a:p>
          <a:p>
            <a:r>
              <a:rPr lang="en-US" dirty="0" smtClean="0"/>
              <a:t>Equivalent to </a:t>
            </a:r>
            <a:r>
              <a:rPr lang="en-US" dirty="0" smtClean="0"/>
              <a:t>asynchronous circuit </a:t>
            </a:r>
            <a:r>
              <a:rPr lang="en-US" dirty="0" smtClean="0"/>
              <a:t>with artificial worst case </a:t>
            </a:r>
            <a:r>
              <a:rPr lang="en-US" dirty="0" smtClean="0"/>
              <a:t>paths</a:t>
            </a:r>
          </a:p>
          <a:p>
            <a:r>
              <a:rPr lang="en-US" dirty="0" smtClean="0"/>
              <a:t>Very close to average case throughput</a:t>
            </a:r>
          </a:p>
          <a:p>
            <a:r>
              <a:rPr lang="en-US" dirty="0" smtClean="0"/>
              <a:t>Simple to implement</a:t>
            </a:r>
          </a:p>
          <a:p>
            <a:r>
              <a:rPr lang="en-US" dirty="0" smtClean="0"/>
              <a:t>Not delay insensitive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38203"/>
            <a:ext cx="3488734" cy="9898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297" y="2338202"/>
            <a:ext cx="3291938" cy="98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93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 increments on every input clock cycle</a:t>
            </a:r>
          </a:p>
          <a:p>
            <a:r>
              <a:rPr lang="en-US" dirty="0" smtClean="0"/>
              <a:t>Each instruction has associated </a:t>
            </a:r>
            <a:r>
              <a:rPr lang="en-US" dirty="0" smtClean="0"/>
              <a:t>number</a:t>
            </a:r>
            <a:endParaRPr lang="en-US" dirty="0"/>
          </a:p>
          <a:p>
            <a:r>
              <a:rPr lang="en-US" dirty="0"/>
              <a:t>Can store each instruction number in reprogrammable </a:t>
            </a:r>
            <a:r>
              <a:rPr lang="en-US" dirty="0" smtClean="0"/>
              <a:t>memory</a:t>
            </a:r>
            <a:endParaRPr lang="en-US" dirty="0" smtClean="0"/>
          </a:p>
          <a:p>
            <a:r>
              <a:rPr lang="en-US" dirty="0" smtClean="0"/>
              <a:t>When the counter matches the number for the current instruction, the counter resets and the output is </a:t>
            </a:r>
            <a:r>
              <a:rPr lang="en-US" dirty="0" smtClean="0"/>
              <a:t>toggled</a:t>
            </a:r>
          </a:p>
          <a:p>
            <a:r>
              <a:rPr lang="en-US" dirty="0" smtClean="0"/>
              <a:t>50% duty cycle, but very fast input clock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282" y="5283587"/>
            <a:ext cx="7477436" cy="8933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56449" y="5317324"/>
            <a:ext cx="7008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err="1" smtClean="0"/>
              <a:t>CLK_in</a:t>
            </a:r>
            <a:endParaRPr lang="en-US" sz="1200" dirty="0" smtClean="0"/>
          </a:p>
          <a:p>
            <a:pPr algn="r"/>
            <a:r>
              <a:rPr lang="en-US" sz="1200" dirty="0" err="1" smtClean="0"/>
              <a:t>CLK_out</a:t>
            </a:r>
            <a:endParaRPr lang="en-US" sz="1200" dirty="0" smtClean="0"/>
          </a:p>
          <a:p>
            <a:pPr algn="r"/>
            <a:r>
              <a:rPr lang="en-US" sz="1200" dirty="0" smtClean="0"/>
              <a:t>Inst.</a:t>
            </a:r>
          </a:p>
          <a:p>
            <a:pPr algn="r"/>
            <a:r>
              <a:rPr lang="en-US" sz="1200" dirty="0" smtClean="0"/>
              <a:t>RST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247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Multi-Phase Clock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001" y="1965960"/>
            <a:ext cx="4220109" cy="4038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20" y="1965960"/>
            <a:ext cx="5258534" cy="9335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36"/>
          <a:stretch/>
        </p:blipFill>
        <p:spPr>
          <a:xfrm>
            <a:off x="1003620" y="4638776"/>
            <a:ext cx="5982730" cy="13657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3620" y="2953550"/>
            <a:ext cx="58180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Length of instruction used to select next phase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Select flip-flops updated on falling edge of the output clock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Minimum clock = input clock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2 parts: Multiphase generator and selector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81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445000" cy="46912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Similar to clock throttling used in ACPI</a:t>
            </a:r>
          </a:p>
          <a:p>
            <a:pPr lvl="1"/>
            <a:r>
              <a:rPr lang="en-US" dirty="0" smtClean="0"/>
              <a:t>Throttling turns off the clock for X cycles and on for N-X cycles</a:t>
            </a:r>
          </a:p>
          <a:p>
            <a:r>
              <a:rPr lang="en-US" dirty="0" smtClean="0"/>
              <a:t>Stop output clock for X cycles and reset</a:t>
            </a:r>
          </a:p>
          <a:p>
            <a:r>
              <a:rPr lang="en-US" dirty="0" smtClean="0"/>
              <a:t>Output is similar to multiphase clock – Uses less area</a:t>
            </a:r>
          </a:p>
          <a:p>
            <a:r>
              <a:rPr lang="en-US" dirty="0" smtClean="0"/>
              <a:t>Slower input clock that Counter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211" y="1690688"/>
            <a:ext cx="6182588" cy="29616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3880" y="4652347"/>
            <a:ext cx="1657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Clock Throttling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492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Test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6271054" cy="4351338"/>
          </a:xfrm>
        </p:spPr>
        <p:txBody>
          <a:bodyPr/>
          <a:lstStyle/>
          <a:p>
            <a:r>
              <a:rPr lang="en-US" dirty="0" smtClean="0"/>
              <a:t>Single Cycle Architecture</a:t>
            </a:r>
          </a:p>
          <a:p>
            <a:r>
              <a:rPr lang="en-US" dirty="0" smtClean="0"/>
              <a:t>Calculate Fibonacci Sequence (0, 1, 1, 2, 3, 5, 8, 13, 21…) for 100 </a:t>
            </a:r>
            <a:r>
              <a:rPr lang="en-US" dirty="0" smtClean="0"/>
              <a:t>iterations</a:t>
            </a:r>
          </a:p>
          <a:p>
            <a:r>
              <a:rPr lang="en-US" dirty="0" smtClean="0"/>
              <a:t>CPU optimized for area</a:t>
            </a:r>
          </a:p>
          <a:p>
            <a:pPr lvl="1"/>
            <a:r>
              <a:rPr lang="en-US" dirty="0" smtClean="0"/>
              <a:t>Delay optimization improved worst case path by increasing other paths – overall performance loss with elastic clock</a:t>
            </a:r>
          </a:p>
          <a:p>
            <a:r>
              <a:rPr lang="en-US" dirty="0" smtClean="0"/>
              <a:t>CPU uses low power transistors</a:t>
            </a:r>
          </a:p>
          <a:p>
            <a:r>
              <a:rPr lang="en-US" dirty="0" smtClean="0"/>
              <a:t>Clock circuits use high speed transistors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94426"/>
              </p:ext>
            </p:extLst>
          </p:nvPr>
        </p:nvGraphicFramePr>
        <p:xfrm>
          <a:off x="7677662" y="1690688"/>
          <a:ext cx="367613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069"/>
                <a:gridCol w="1838069"/>
              </a:tblGrid>
              <a:tr h="247507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0, B = 1, D = 0</a:t>
                      </a:r>
                      <a:endParaRPr lang="en-US" dirty="0"/>
                    </a:p>
                  </a:txBody>
                  <a:tcPr/>
                </a:tc>
              </a:tr>
              <a:tr h="250945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 = A + B</a:t>
                      </a:r>
                      <a:endParaRPr lang="en-US" dirty="0"/>
                    </a:p>
                  </a:txBody>
                  <a:tcPr/>
                </a:tc>
              </a:tr>
              <a:tr h="250945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-&gt; Mem</a:t>
                      </a:r>
                      <a:endParaRPr lang="en-US" dirty="0"/>
                    </a:p>
                  </a:txBody>
                  <a:tcPr/>
                </a:tc>
              </a:tr>
              <a:tr h="250945">
                <a:tc>
                  <a:txBody>
                    <a:bodyPr/>
                    <a:lstStyle/>
                    <a:p>
                      <a:r>
                        <a:rPr lang="en-US" dirty="0" smtClean="0"/>
                        <a:t>Add immediate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&lt;= B + 0</a:t>
                      </a:r>
                      <a:endParaRPr lang="en-US" dirty="0"/>
                    </a:p>
                  </a:txBody>
                  <a:tcPr/>
                </a:tc>
              </a:tr>
              <a:tr h="250945"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&lt;-</a:t>
                      </a:r>
                      <a:r>
                        <a:rPr lang="en-US" baseline="0" dirty="0" smtClean="0"/>
                        <a:t> Mem</a:t>
                      </a:r>
                      <a:endParaRPr lang="en-US" dirty="0"/>
                    </a:p>
                  </a:txBody>
                  <a:tcPr/>
                </a:tc>
              </a:tr>
              <a:tr h="250945">
                <a:tc>
                  <a:txBody>
                    <a:bodyPr/>
                    <a:lstStyle/>
                    <a:p>
                      <a:r>
                        <a:rPr lang="en-US" dirty="0" smtClean="0"/>
                        <a:t>Add immediate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 + 1</a:t>
                      </a:r>
                    </a:p>
                  </a:txBody>
                  <a:tcPr/>
                </a:tc>
              </a:tr>
              <a:tr h="250945">
                <a:tc>
                  <a:txBody>
                    <a:bodyPr/>
                    <a:lstStyle/>
                    <a:p>
                      <a:r>
                        <a:rPr lang="en-US" dirty="0" smtClean="0"/>
                        <a:t>Branch to</a:t>
                      </a:r>
                      <a:r>
                        <a:rPr lang="en-US" baseline="0" dirty="0" smtClean="0"/>
                        <a:t>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if D =</a:t>
                      </a:r>
                      <a:r>
                        <a:rPr lang="en-US" baseline="0" dirty="0" smtClean="0"/>
                        <a:t> 100</a:t>
                      </a:r>
                      <a:endParaRPr lang="en-US" dirty="0" smtClean="0"/>
                    </a:p>
                  </a:txBody>
                  <a:tcPr/>
                </a:tc>
              </a:tr>
              <a:tr h="250945">
                <a:tc>
                  <a:txBody>
                    <a:bodyPr/>
                    <a:lstStyle/>
                    <a:p>
                      <a:r>
                        <a:rPr lang="en-US" dirty="0" smtClean="0"/>
                        <a:t>Jump to 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0945">
                <a:tc>
                  <a:txBody>
                    <a:bodyPr/>
                    <a:lstStyle/>
                    <a:p>
                      <a:r>
                        <a:rPr lang="en-US" dirty="0" smtClean="0"/>
                        <a:t>Jump</a:t>
                      </a:r>
                      <a:r>
                        <a:rPr lang="en-US" baseline="0" dirty="0" smtClean="0"/>
                        <a:t> to e</a:t>
                      </a:r>
                      <a:r>
                        <a:rPr lang="en-US" dirty="0" smtClean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1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462" y="1565189"/>
            <a:ext cx="9229049" cy="4967416"/>
          </a:xfrm>
        </p:spPr>
      </p:pic>
    </p:spTree>
    <p:extLst>
      <p:ext uri="{BB962C8B-B14F-4D97-AF65-F5344CB8AC3E}">
        <p14:creationId xmlns:p14="http://schemas.microsoft.com/office/powerpoint/2010/main" val="613875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Test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881" y="1532237"/>
            <a:ext cx="9299596" cy="5000367"/>
          </a:xfrm>
        </p:spPr>
      </p:pic>
    </p:spTree>
    <p:extLst>
      <p:ext uri="{BB962C8B-B14F-4D97-AF65-F5344CB8AC3E}">
        <p14:creationId xmlns:p14="http://schemas.microsoft.com/office/powerpoint/2010/main" val="2091998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Multi-Phase Test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35" y="1532238"/>
            <a:ext cx="9315438" cy="5016843"/>
          </a:xfrm>
        </p:spPr>
      </p:pic>
    </p:spTree>
    <p:extLst>
      <p:ext uri="{BB962C8B-B14F-4D97-AF65-F5344CB8AC3E}">
        <p14:creationId xmlns:p14="http://schemas.microsoft.com/office/powerpoint/2010/main" val="3759503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560240"/>
              </p:ext>
            </p:extLst>
          </p:nvPr>
        </p:nvGraphicFramePr>
        <p:xfrm>
          <a:off x="838200" y="1825625"/>
          <a:ext cx="804218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427"/>
                <a:gridCol w="947351"/>
                <a:gridCol w="1285103"/>
                <a:gridCol w="1293341"/>
                <a:gridCol w="1186248"/>
                <a:gridCol w="13757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Gates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 (</a:t>
                      </a:r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mW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 (RMS, </a:t>
                      </a:r>
                      <a:r>
                        <a:rPr lang="en-US" dirty="0" err="1" smtClean="0"/>
                        <a:t>mW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 Time (µs)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Energy (</a:t>
                      </a:r>
                      <a:r>
                        <a:rPr lang="en-US" dirty="0" err="1" smtClean="0"/>
                        <a:t>nJ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Synchronous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0.58885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3.1648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1.8636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CPU 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Elastic Clock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0.79538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0.16337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0.29986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2.0608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1.9758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2.0608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1.905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412343"/>
            <a:ext cx="819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Test times do not include setup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Multiphase uses ½ frequency of the comparator’s input clock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Energy is calculated as total </a:t>
            </a:r>
            <a:r>
              <a:rPr lang="en-US" sz="2400" dirty="0" err="1" smtClean="0"/>
              <a:t>avg</a:t>
            </a:r>
            <a:r>
              <a:rPr lang="en-US" sz="2400" dirty="0" smtClean="0"/>
              <a:t> power *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6287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fully asynchronous cache model</a:t>
            </a:r>
          </a:p>
          <a:p>
            <a:r>
              <a:rPr lang="en-US" dirty="0" smtClean="0"/>
              <a:t>Compare to pipeline implementation</a:t>
            </a:r>
          </a:p>
          <a:p>
            <a:r>
              <a:rPr lang="en-US" dirty="0" smtClean="0"/>
              <a:t>Expand model to 32 bit architecture</a:t>
            </a:r>
          </a:p>
          <a:p>
            <a:r>
              <a:rPr lang="en-US" dirty="0" smtClean="0"/>
              <a:t>Mix low power and high speed transistors in CPU</a:t>
            </a:r>
          </a:p>
          <a:p>
            <a:r>
              <a:rPr lang="en-US" dirty="0" smtClean="0"/>
              <a:t>Improve clock control </a:t>
            </a:r>
            <a:r>
              <a:rPr lang="en-US" dirty="0" smtClean="0"/>
              <a:t>circuitry</a:t>
            </a:r>
          </a:p>
          <a:p>
            <a:r>
              <a:rPr lang="en-US" dirty="0" smtClean="0"/>
              <a:t>Test various levels of optimization</a:t>
            </a:r>
          </a:p>
          <a:p>
            <a:r>
              <a:rPr lang="en-US" dirty="0" smtClean="0"/>
              <a:t>Add Stop Clock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3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Processor Speeds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4550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1871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Figures and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Microprocessor Reference </a:t>
            </a:r>
            <a:r>
              <a:rPr lang="en-US" dirty="0" smtClean="0"/>
              <a:t>Guide,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www.intel.com/pressroom/kits/quickreffam.htm</a:t>
            </a:r>
            <a:r>
              <a:rPr lang="en-US" dirty="0" smtClean="0"/>
              <a:t> (3)</a:t>
            </a:r>
          </a:p>
          <a:p>
            <a:r>
              <a:rPr lang="en-US" dirty="0"/>
              <a:t>Chris J. Myers, "Asynchronous Circuit Design", John Wiley </a:t>
            </a:r>
            <a:r>
              <a:rPr lang="en-US" dirty="0" smtClean="0"/>
              <a:t>&amp; </a:t>
            </a:r>
            <a:r>
              <a:rPr lang="en-US" dirty="0"/>
              <a:t>Sons, Inc., </a:t>
            </a:r>
            <a:r>
              <a:rPr lang="en-US" dirty="0" smtClean="0"/>
              <a:t>2001 (5, 9)</a:t>
            </a:r>
          </a:p>
          <a:p>
            <a:r>
              <a:rPr lang="en-US" dirty="0"/>
              <a:t>Alain J. Martin, Mika </a:t>
            </a:r>
            <a:r>
              <a:rPr lang="en-US" dirty="0" err="1"/>
              <a:t>Nystrm</a:t>
            </a:r>
            <a:r>
              <a:rPr lang="en-US" dirty="0"/>
              <a:t> and  Catherine G. Wong. "Three  Generations of Asynchronous   Microprocessors" in </a:t>
            </a:r>
            <a:r>
              <a:rPr lang="en-US" i="1" dirty="0" smtClean="0"/>
              <a:t>IEEE </a:t>
            </a:r>
            <a:r>
              <a:rPr lang="en-US" i="1" dirty="0"/>
              <a:t>Design </a:t>
            </a:r>
            <a:r>
              <a:rPr lang="en-US" i="1" dirty="0" smtClean="0"/>
              <a:t>&amp; </a:t>
            </a:r>
            <a:r>
              <a:rPr lang="en-US" i="1" dirty="0"/>
              <a:t>Test of Computers, special issue on </a:t>
            </a:r>
            <a:r>
              <a:rPr lang="en-US" i="1" dirty="0" err="1"/>
              <a:t>Clockless</a:t>
            </a:r>
            <a:r>
              <a:rPr lang="en-US" i="1" dirty="0"/>
              <a:t> VLSI </a:t>
            </a:r>
            <a:r>
              <a:rPr lang="en-US" i="1" dirty="0" smtClean="0"/>
              <a:t>Design</a:t>
            </a:r>
            <a:r>
              <a:rPr lang="en-US" dirty="0" smtClean="0"/>
              <a:t>, </a:t>
            </a:r>
            <a:r>
              <a:rPr lang="en-US" dirty="0"/>
              <a:t>November/December </a:t>
            </a:r>
            <a:r>
              <a:rPr lang="en-US" dirty="0" smtClean="0"/>
              <a:t>2003 (10, 14)</a:t>
            </a:r>
          </a:p>
          <a:p>
            <a:r>
              <a:rPr lang="en-US" dirty="0"/>
              <a:t>Marc  Belleville  and  Cyril  </a:t>
            </a:r>
            <a:r>
              <a:rPr lang="en-US" dirty="0" err="1"/>
              <a:t>Condemine</a:t>
            </a:r>
            <a:r>
              <a:rPr lang="en-US" dirty="0"/>
              <a:t>  "Energy Autonomous Micro and Nano Systems", John Wiley </a:t>
            </a:r>
            <a:r>
              <a:rPr lang="en-US" dirty="0" smtClean="0"/>
              <a:t>&amp; </a:t>
            </a:r>
            <a:r>
              <a:rPr lang="en-US" dirty="0"/>
              <a:t>Sons, Inc., </a:t>
            </a:r>
            <a:r>
              <a:rPr lang="en-US" dirty="0" smtClean="0"/>
              <a:t>2012 (14)</a:t>
            </a:r>
          </a:p>
          <a:p>
            <a:r>
              <a:rPr lang="en-US" dirty="0"/>
              <a:t>J. Carmona, J. </a:t>
            </a:r>
            <a:r>
              <a:rPr lang="en-US" dirty="0" err="1"/>
              <a:t>Cotadella</a:t>
            </a:r>
            <a:r>
              <a:rPr lang="en-US" dirty="0"/>
              <a:t>, M. </a:t>
            </a:r>
            <a:r>
              <a:rPr lang="en-US" dirty="0" err="1"/>
              <a:t>Kishinevsky</a:t>
            </a:r>
            <a:r>
              <a:rPr lang="en-US" dirty="0"/>
              <a:t> and A. </a:t>
            </a:r>
            <a:r>
              <a:rPr lang="en-US" dirty="0" err="1"/>
              <a:t>Taubin</a:t>
            </a:r>
            <a:r>
              <a:rPr lang="en-US" dirty="0"/>
              <a:t>, "Elastic Circuits", in </a:t>
            </a:r>
            <a:r>
              <a:rPr lang="en-US" i="1" dirty="0" smtClean="0"/>
              <a:t>IEEE </a:t>
            </a:r>
            <a:r>
              <a:rPr lang="en-US" i="1" dirty="0"/>
              <a:t>Transactions on Computer Aided Design of Integrated Circuits and Systems, Vol. 28, No. </a:t>
            </a:r>
            <a:r>
              <a:rPr lang="en-US" i="1" dirty="0" smtClean="0"/>
              <a:t>10</a:t>
            </a:r>
            <a:r>
              <a:rPr lang="en-US" dirty="0" smtClean="0"/>
              <a:t>, </a:t>
            </a:r>
            <a:r>
              <a:rPr lang="en-US" dirty="0"/>
              <a:t>October </a:t>
            </a:r>
            <a:r>
              <a:rPr lang="en-US" dirty="0" smtClean="0"/>
              <a:t>2009 (15)</a:t>
            </a:r>
          </a:p>
          <a:p>
            <a:r>
              <a:rPr lang="en-US" dirty="0"/>
              <a:t>"Advanced Configuration and Power Interface Specification", Copyright 2014-2015 Unified EFI, </a:t>
            </a:r>
            <a:r>
              <a:rPr lang="en-US" dirty="0" err="1"/>
              <a:t>inc</a:t>
            </a:r>
            <a:r>
              <a:rPr lang="en-US" dirty="0" err="1" smtClean="0"/>
              <a:t>.</a:t>
            </a:r>
            <a:r>
              <a:rPr lang="en-US" dirty="0" smtClean="0"/>
              <a:t> (23)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5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57" y="3175453"/>
            <a:ext cx="10515600" cy="917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9758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 Throughput:</a:t>
            </a:r>
          </a:p>
          <a:p>
            <a:pPr lvl="1"/>
            <a:r>
              <a:rPr lang="en-US" dirty="0"/>
              <a:t>Multi-core</a:t>
            </a:r>
          </a:p>
          <a:p>
            <a:pPr lvl="1"/>
            <a:r>
              <a:rPr lang="en-US" dirty="0"/>
              <a:t>Superscalar</a:t>
            </a:r>
          </a:p>
          <a:p>
            <a:pPr lvl="1"/>
            <a:r>
              <a:rPr lang="en-US" dirty="0" smtClean="0"/>
              <a:t>Better-Than-Worst-Case</a:t>
            </a:r>
            <a:endParaRPr lang="en-US" dirty="0"/>
          </a:p>
          <a:p>
            <a:r>
              <a:rPr lang="en-US" dirty="0" smtClean="0"/>
              <a:t>Decrease Power</a:t>
            </a:r>
          </a:p>
          <a:p>
            <a:pPr lvl="1"/>
            <a:r>
              <a:rPr lang="en-US" dirty="0" smtClean="0"/>
              <a:t>Clock Gating</a:t>
            </a:r>
          </a:p>
          <a:p>
            <a:pPr lvl="1"/>
            <a:r>
              <a:rPr lang="en-US" dirty="0" smtClean="0"/>
              <a:t>Mix Low/High Threshold Transistors</a:t>
            </a:r>
          </a:p>
          <a:p>
            <a:pPr lvl="1"/>
            <a:r>
              <a:rPr lang="en-US" dirty="0" smtClean="0"/>
              <a:t>Reduced Pipeline</a:t>
            </a:r>
          </a:p>
          <a:p>
            <a:pPr lvl="1"/>
            <a:r>
              <a:rPr lang="en-US" dirty="0" smtClean="0"/>
              <a:t>Automatic Voltage </a:t>
            </a:r>
            <a:r>
              <a:rPr lang="en-US" dirty="0" smtClean="0"/>
              <a:t>Scaling</a:t>
            </a:r>
          </a:p>
          <a:p>
            <a:pPr lvl="1"/>
            <a:r>
              <a:rPr lang="en-US" dirty="0" smtClean="0"/>
              <a:t>Clock Throttling</a:t>
            </a:r>
            <a:endParaRPr lang="en-US" dirty="0" smtClean="0"/>
          </a:p>
          <a:p>
            <a:pPr lvl="1"/>
            <a:r>
              <a:rPr lang="en-US" dirty="0" smtClean="0"/>
              <a:t>Glitch Reduction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792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81449"/>
          </a:xfrm>
        </p:spPr>
        <p:txBody>
          <a:bodyPr/>
          <a:lstStyle/>
          <a:p>
            <a:r>
              <a:rPr lang="en-US" dirty="0" smtClean="0"/>
              <a:t>Modern Microprocessor Core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86" y="1382281"/>
            <a:ext cx="4348343" cy="4852751"/>
          </a:xfrm>
        </p:spPr>
      </p:pic>
      <p:sp>
        <p:nvSpPr>
          <p:cNvPr id="3" name="TextBox 2"/>
          <p:cNvSpPr txBox="1"/>
          <p:nvPr/>
        </p:nvSpPr>
        <p:spPr>
          <a:xfrm>
            <a:off x="5117193" y="6235032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AMD Opteron</a:t>
            </a:r>
          </a:p>
        </p:txBody>
      </p:sp>
    </p:spTree>
    <p:extLst>
      <p:ext uri="{BB962C8B-B14F-4D97-AF65-F5344CB8AC3E}">
        <p14:creationId xmlns:p14="http://schemas.microsoft.com/office/powerpoint/2010/main" val="109476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Asynchronous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627" y="1690687"/>
            <a:ext cx="3873402" cy="4579483"/>
          </a:xfrm>
        </p:spPr>
        <p:txBody>
          <a:bodyPr>
            <a:normAutofit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No Clock</a:t>
            </a:r>
          </a:p>
          <a:p>
            <a:pPr lvl="1"/>
            <a:r>
              <a:rPr lang="en-US" dirty="0" smtClean="0"/>
              <a:t>Low Power</a:t>
            </a:r>
          </a:p>
          <a:p>
            <a:pPr lvl="1"/>
            <a:r>
              <a:rPr lang="en-US" dirty="0" smtClean="0"/>
              <a:t>Average Case Timing</a:t>
            </a:r>
          </a:p>
          <a:p>
            <a:pPr lvl="1"/>
            <a:r>
              <a:rPr lang="en-US" dirty="0" smtClean="0"/>
              <a:t>Modular</a:t>
            </a:r>
          </a:p>
          <a:p>
            <a:pPr lvl="1"/>
            <a:r>
              <a:rPr lang="en-US" dirty="0" smtClean="0"/>
              <a:t>Resistant to Environmental Effects</a:t>
            </a:r>
          </a:p>
          <a:p>
            <a:pPr lvl="1"/>
            <a:r>
              <a:rPr lang="en-US" dirty="0" smtClean="0"/>
              <a:t>Natural Voltage Scaling</a:t>
            </a:r>
          </a:p>
          <a:p>
            <a:pPr lvl="1"/>
            <a:r>
              <a:rPr lang="en-US" dirty="0" smtClean="0"/>
              <a:t>Low Electromagnetic Interference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48713" y="1697719"/>
            <a:ext cx="308301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Disadvantages:</a:t>
            </a:r>
          </a:p>
          <a:p>
            <a:pPr lvl="1"/>
            <a:r>
              <a:rPr lang="en-US" sz="2400" dirty="0" smtClean="0"/>
              <a:t>Difficult to Design</a:t>
            </a:r>
          </a:p>
          <a:p>
            <a:pPr lvl="1"/>
            <a:r>
              <a:rPr lang="en-US" sz="2400" dirty="0" smtClean="0"/>
              <a:t>Difficult to Test</a:t>
            </a:r>
          </a:p>
          <a:p>
            <a:pPr lvl="1"/>
            <a:r>
              <a:rPr lang="en-US" sz="2400" dirty="0" smtClean="0"/>
              <a:t>Restricted Optimization</a:t>
            </a:r>
          </a:p>
          <a:p>
            <a:pPr lvl="1"/>
            <a:r>
              <a:rPr lang="en-US" sz="2400" dirty="0" smtClean="0"/>
              <a:t>Minimal CAD Support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2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</a:t>
            </a:r>
            <a:r>
              <a:rPr lang="en-US" dirty="0" smtClean="0"/>
              <a:t>Circuit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Delay Insensitive Design</a:t>
            </a:r>
          </a:p>
          <a:p>
            <a:pPr lvl="1"/>
            <a:r>
              <a:rPr lang="en-US" dirty="0" smtClean="0"/>
              <a:t>Often not possible</a:t>
            </a:r>
          </a:p>
          <a:p>
            <a:r>
              <a:rPr lang="en-US" dirty="0" smtClean="0"/>
              <a:t>Quasi-Delay Insensitive Design</a:t>
            </a:r>
          </a:p>
          <a:p>
            <a:pPr lvl="1"/>
            <a:r>
              <a:rPr lang="en-US" dirty="0" err="1" smtClean="0"/>
              <a:t>Isocronic</a:t>
            </a:r>
            <a:r>
              <a:rPr lang="en-US" dirty="0" smtClean="0"/>
              <a:t> forks – </a:t>
            </a:r>
            <a:r>
              <a:rPr lang="en-US" dirty="0" err="1" smtClean="0"/>
              <a:t>fanout</a:t>
            </a:r>
            <a:r>
              <a:rPr lang="en-US" dirty="0" smtClean="0"/>
              <a:t> assumed to arrive at all destinations simultaneously</a:t>
            </a:r>
          </a:p>
          <a:p>
            <a:pPr lvl="1"/>
            <a:r>
              <a:rPr lang="en-US" dirty="0" smtClean="0"/>
              <a:t>Wire delays neglected</a:t>
            </a:r>
          </a:p>
          <a:p>
            <a:r>
              <a:rPr lang="en-US" dirty="0" smtClean="0"/>
              <a:t>Asynchronous Latches</a:t>
            </a:r>
          </a:p>
          <a:p>
            <a:r>
              <a:rPr lang="en-US" dirty="0" smtClean="0"/>
              <a:t>C-Element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974701"/>
              </p:ext>
            </p:extLst>
          </p:nvPr>
        </p:nvGraphicFramePr>
        <p:xfrm>
          <a:off x="3111844" y="4612503"/>
          <a:ext cx="189676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254"/>
                <a:gridCol w="632254"/>
                <a:gridCol w="6322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63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4088027" cy="4038600"/>
          </a:xfrm>
        </p:spPr>
        <p:txBody>
          <a:bodyPr/>
          <a:lstStyle/>
          <a:p>
            <a:r>
              <a:rPr lang="en-US" dirty="0" smtClean="0"/>
              <a:t>Request/Acknowledge protocol</a:t>
            </a:r>
          </a:p>
          <a:p>
            <a:pPr lvl="1"/>
            <a:r>
              <a:rPr lang="en-US" dirty="0" smtClean="0"/>
              <a:t>Can send request to multiple components</a:t>
            </a:r>
          </a:p>
          <a:p>
            <a:pPr lvl="1"/>
            <a:r>
              <a:rPr lang="en-US" dirty="0" smtClean="0"/>
              <a:t>C elements used to synchronize acknowledgements</a:t>
            </a:r>
          </a:p>
          <a:p>
            <a:pPr lvl="1"/>
            <a:r>
              <a:rPr lang="en-US" dirty="0" smtClean="0"/>
              <a:t>Relies on self-timing to generate signals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071" y="1776284"/>
            <a:ext cx="3745619" cy="460083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97832" y="4646993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phase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97831" y="5726668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69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Glitch Free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594" y="1965960"/>
            <a:ext cx="4342833" cy="131601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594" y="3905061"/>
            <a:ext cx="2092698" cy="135273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500459"/>
              </p:ext>
            </p:extLst>
          </p:nvPr>
        </p:nvGraphicFramePr>
        <p:xfrm>
          <a:off x="1143000" y="1965960"/>
          <a:ext cx="242467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168"/>
                <a:gridCol w="606168"/>
                <a:gridCol w="606168"/>
                <a:gridCol w="606168"/>
              </a:tblGrid>
              <a:tr h="342327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34232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232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4232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4232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4232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232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232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4232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73594" y="3408849"/>
            <a:ext cx="5111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Minimized SOP has a potential glitch (XY’Z -&gt; XY’Z’)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73594" y="5384680"/>
            <a:ext cx="4369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Glitch-free </a:t>
            </a:r>
            <a:r>
              <a:rPr lang="en-US" dirty="0" smtClean="0"/>
              <a:t>design based on prime </a:t>
            </a:r>
            <a:r>
              <a:rPr lang="en-US" dirty="0" err="1" smtClean="0"/>
              <a:t>implicants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64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</TotalTime>
  <Words>1251</Words>
  <Application>Microsoft Office PowerPoint</Application>
  <PresentationFormat>Widescreen</PresentationFormat>
  <Paragraphs>441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Office Theme</vt:lpstr>
      <vt:lpstr>Alternative Timing in Digital Logic</vt:lpstr>
      <vt:lpstr>Agenda</vt:lpstr>
      <vt:lpstr>Intel Processor Speeds</vt:lpstr>
      <vt:lpstr>Current Methods</vt:lpstr>
      <vt:lpstr>Modern Microprocessor Core</vt:lpstr>
      <vt:lpstr>Asynchronous Circuits</vt:lpstr>
      <vt:lpstr>Asynchronous Circuit Design</vt:lpstr>
      <vt:lpstr>Asynchronous Communication</vt:lpstr>
      <vt:lpstr>Glitch Free Design</vt:lpstr>
      <vt:lpstr>Primary Benefits</vt:lpstr>
      <vt:lpstr>Design Difficulties</vt:lpstr>
      <vt:lpstr>Testing Difficulties</vt:lpstr>
      <vt:lpstr>Asynchronous Microprocessors</vt:lpstr>
      <vt:lpstr>Asynchronous Microprocessors (cont.)</vt:lpstr>
      <vt:lpstr>Elastic Circuits</vt:lpstr>
      <vt:lpstr>GALS  (Globally Asynchronous, Locally Synchronous)</vt:lpstr>
      <vt:lpstr>Elastic Clock</vt:lpstr>
      <vt:lpstr>Multi-Ring Oscillator</vt:lpstr>
      <vt:lpstr>Multi-Ring Oscillator (cont.)</vt:lpstr>
      <vt:lpstr>Pausable Ring Oscillator</vt:lpstr>
      <vt:lpstr>Counter</vt:lpstr>
      <vt:lpstr>Multi-Phase Clock</vt:lpstr>
      <vt:lpstr>Stop Clock</vt:lpstr>
      <vt:lpstr>CPU Test</vt:lpstr>
      <vt:lpstr>Initial Test</vt:lpstr>
      <vt:lpstr>Counter Test</vt:lpstr>
      <vt:lpstr>Multi-Phase Test</vt:lpstr>
      <vt:lpstr>Power Results</vt:lpstr>
      <vt:lpstr>Future Work</vt:lpstr>
      <vt:lpstr>Sources for Figures and Tables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Timing in Digital Logic</dc:title>
  <dc:creator>Gavin</dc:creator>
  <cp:lastModifiedBy>George Conover</cp:lastModifiedBy>
  <cp:revision>299</cp:revision>
  <dcterms:created xsi:type="dcterms:W3CDTF">2015-10-20T16:30:03Z</dcterms:created>
  <dcterms:modified xsi:type="dcterms:W3CDTF">2015-11-19T21:46:12Z</dcterms:modified>
</cp:coreProperties>
</file>